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09" autoAdjust="0"/>
  </p:normalViewPr>
  <p:slideViewPr>
    <p:cSldViewPr snapToGrid="0" snapToObjects="1">
      <p:cViewPr varScale="1">
        <p:scale>
          <a:sx n="129" d="100"/>
          <a:sy n="129" d="100"/>
        </p:scale>
        <p:origin x="-10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0AB37-39E2-B24C-AD34-2B595694E39C}" type="datetimeFigureOut">
              <a:rPr lang="en-US" smtClean="0"/>
              <a:t>1/23/17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261782-4CB3-CB40-A7DD-BCC16B09B1B6}" type="slidenum">
              <a:rPr lang="en-US" smtClean="0"/>
              <a:t>‹#›</a:t>
            </a:fld>
            <a:endParaRPr lang="en-US"/>
          </a:p>
        </p:txBody>
      </p:sp>
    </p:spTree>
    <p:extLst>
      <p:ext uri="{BB962C8B-B14F-4D97-AF65-F5344CB8AC3E}">
        <p14:creationId xmlns:p14="http://schemas.microsoft.com/office/powerpoint/2010/main" val="2581358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a:t>
            </a:fld>
            <a:endParaRPr lang="en-US"/>
          </a:p>
        </p:txBody>
      </p:sp>
    </p:spTree>
    <p:extLst>
      <p:ext uri="{BB962C8B-B14F-4D97-AF65-F5344CB8AC3E}">
        <p14:creationId xmlns:p14="http://schemas.microsoft.com/office/powerpoint/2010/main" val="38247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Conditions in Resurrection Bay were not favorable for glider missions. Unexpectedly low surface salinities of 18 salinity units led to a density gradient twice as large as the glider could handle in the upper 40 m of the water column at our regular field test sites. We therefore spent the first six hours of the day steaming on board the small vessel Dora in search of a suitable deployment environment. We finally were able to deploy the glider in the Gulf of Alaska, about 25 nm offshore from Seward, where we encountered surface salinities of 26 and a manageable density gradient of 6 sigma units.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then conducted a hover mission with programmed hover depths every 5 m between 5 and 40 m (Figure 4).  The glider executed this hovering by dynamically adjusting the battery position such that the glider maintained a level pitch.  Meanwhile, the buoyancy was also adjusted dynamically to bring the glider to the desired depth.  At the 15 and 20 m hover depths, the glider was essentially neutrally buoyant and required very little buoyancy adjustments.  At other depths, significant buoyancy adjustments were required to reach the desired depths. These difficult conditions pointed out the need to continue improving the glider’s hovering capabilities by refining the flight control in response to the local conditions. During the hover missions,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stabilized within a few ppm, demonstrating that short hover missions can achieve equilibration of the sensor, and the construction of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profiles in the water column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12</a:t>
            </a:fld>
            <a:endParaRPr lang="en-US"/>
          </a:p>
        </p:txBody>
      </p:sp>
    </p:spTree>
    <p:extLst>
      <p:ext uri="{BB962C8B-B14F-4D97-AF65-F5344CB8AC3E}">
        <p14:creationId xmlns:p14="http://schemas.microsoft.com/office/powerpoint/2010/main" val="2685007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Thus far we have reached several major milestones in this project:</a:t>
            </a:r>
            <a:r>
              <a:rPr lang="en-US" dirty="0" smtClean="0">
                <a:effectLst/>
              </a:rPr>
              <a:t> 1</a:t>
            </a:r>
            <a:r>
              <a:rPr lang="en-US" dirty="0" smtClean="0"/>
              <a:t>) integration of the physical, power, communication, and software systems of the Pro-Oceanus Mini-Pro with the Teledyne Webb Slocum Glider, 2) collection of the first ever glider-based profiles of pCO</a:t>
            </a:r>
            <a:r>
              <a:rPr lang="en-US" baseline="-25000" dirty="0" smtClean="0"/>
              <a:t>2</a:t>
            </a:r>
            <a:r>
              <a:rPr lang="en-US" dirty="0" smtClean="0"/>
              <a:t>, 3) development of glider hover missions that allow for full sensor equilibration and the use of sensors with slower response times, and 4) additional modifications and improvements to the pCO</a:t>
            </a:r>
            <a:r>
              <a:rPr lang="en-US" baseline="-25000" dirty="0" smtClean="0"/>
              <a:t>2</a:t>
            </a:r>
            <a:r>
              <a:rPr lang="en-US" dirty="0" smtClean="0"/>
              <a:t> sensor, which make it less vulnerable to clogging and flooding.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13</a:t>
            </a:fld>
            <a:endParaRPr lang="en-US"/>
          </a:p>
        </p:txBody>
      </p:sp>
    </p:spTree>
    <p:extLst>
      <p:ext uri="{BB962C8B-B14F-4D97-AF65-F5344CB8AC3E}">
        <p14:creationId xmlns:p14="http://schemas.microsoft.com/office/powerpoint/2010/main" val="184552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milestones include additional improvements of the sensor to increase membrane stability despite large/quick</a:t>
            </a:r>
            <a:r>
              <a:rPr lang="en-US" baseline="0" dirty="0" smtClean="0"/>
              <a:t> temperature and pressure changes.</a:t>
            </a:r>
          </a:p>
          <a:p>
            <a:endParaRPr lang="en-US" baseline="0" dirty="0" smtClean="0"/>
          </a:p>
          <a:p>
            <a:r>
              <a:rPr lang="en-US" baseline="0" dirty="0" smtClean="0"/>
              <a:t>In May we will conduct a last set of carbon glider sea trials in Seward. </a:t>
            </a:r>
          </a:p>
          <a:p>
            <a:endParaRPr lang="en-US" baseline="0" dirty="0" smtClean="0"/>
          </a:p>
          <a:p>
            <a:r>
              <a:rPr lang="en-US" sz="1200" kern="1200" dirty="0" smtClean="0">
                <a:solidFill>
                  <a:schemeClr val="tx1"/>
                </a:solidFill>
                <a:effectLst/>
                <a:latin typeface="+mn-lt"/>
                <a:ea typeface="+mn-ea"/>
                <a:cs typeface="+mn-cs"/>
              </a:rPr>
              <a:t>During the final Seward sea trials that are planed for spring, we will further test the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sensor, improve the glider hovering capabilities, and adjust the hovering controls and duration to the equilibration time of the sensor. The overall goal of the final Seward Sea trials is to fly the carbon glider for a few consecutive days, ground-truth the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salinity and temperature data with CTD casts, and proof the overall concept of our newly developed carbon glider.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14</a:t>
            </a:fld>
            <a:endParaRPr lang="en-US"/>
          </a:p>
        </p:txBody>
      </p:sp>
    </p:spTree>
    <p:extLst>
      <p:ext uri="{BB962C8B-B14F-4D97-AF65-F5344CB8AC3E}">
        <p14:creationId xmlns:p14="http://schemas.microsoft.com/office/powerpoint/2010/main" val="118881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entire carbon glider team has really enjoyed working on the development of the carbon glider and we would like to thank BO</a:t>
            </a: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15</a:t>
            </a:fld>
            <a:endParaRPr lang="en-US"/>
          </a:p>
        </p:txBody>
      </p:sp>
    </p:spTree>
    <p:extLst>
      <p:ext uri="{BB962C8B-B14F-4D97-AF65-F5344CB8AC3E}">
        <p14:creationId xmlns:p14="http://schemas.microsoft.com/office/powerpoint/2010/main" val="143001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The partial pressure of CO2 or what I will be referring to as pCO2 is a </a:t>
            </a:r>
            <a:r>
              <a:rPr lang="en-US" b="1" baseline="0" dirty="0" smtClean="0"/>
              <a:t>measure that can be related </a:t>
            </a:r>
            <a:r>
              <a:rPr lang="en-US" baseline="0" dirty="0" smtClean="0"/>
              <a:t>to the concentration of CO2 in seawater</a:t>
            </a:r>
            <a:endParaRPr lang="en-US" dirty="0" smtClean="0"/>
          </a:p>
          <a:p>
            <a:pPr marL="171450" indent="-171450">
              <a:buFontTx/>
              <a:buChar char="-"/>
            </a:pPr>
            <a:endParaRPr lang="en-US" baseline="0" dirty="0" smtClean="0"/>
          </a:p>
          <a:p>
            <a:pPr marL="171450" indent="-171450">
              <a:buFontTx/>
              <a:buChar char="-"/>
            </a:pPr>
            <a:r>
              <a:rPr lang="en-US" baseline="0" dirty="0" smtClean="0"/>
              <a:t>pCO2 is very important variable because it tells us about the </a:t>
            </a:r>
            <a:r>
              <a:rPr lang="en-US" b="1" baseline="0" dirty="0" smtClean="0"/>
              <a:t>oceans role in the global carbon </a:t>
            </a:r>
            <a:r>
              <a:rPr lang="en-US" baseline="0" dirty="0" smtClean="0"/>
              <a:t>cycle and it lets us determine the rates of exchange of carbon dioxide between the ocean and atmosphere.</a:t>
            </a:r>
          </a:p>
          <a:p>
            <a:pPr marL="171450" indent="-171450">
              <a:buFontTx/>
              <a:buChar char="-"/>
            </a:pPr>
            <a:endParaRPr lang="en-US" baseline="0" dirty="0" smtClean="0"/>
          </a:p>
          <a:p>
            <a:pPr marL="171450" indent="-171450">
              <a:buFontTx/>
              <a:buChar char="-"/>
            </a:pPr>
            <a:r>
              <a:rPr lang="en-US" baseline="0" dirty="0" smtClean="0"/>
              <a:t>This is why a lot of effort has gone into measurements. Ships all over the world have been </a:t>
            </a:r>
            <a:r>
              <a:rPr lang="en-US" b="1" baseline="0" dirty="0" smtClean="0"/>
              <a:t>outfitted with surface underway pCO2 </a:t>
            </a:r>
            <a:r>
              <a:rPr lang="en-US" baseline="0" dirty="0" smtClean="0"/>
              <a:t>systems as a low cost way of mapping the global oceans.</a:t>
            </a:r>
          </a:p>
          <a:p>
            <a:pPr marL="171450" indent="-171450">
              <a:buFontTx/>
              <a:buChar char="-"/>
            </a:pPr>
            <a:endParaRPr lang="en-US" baseline="0" dirty="0" smtClean="0"/>
          </a:p>
          <a:p>
            <a:pPr marL="171450" indent="-171450">
              <a:buFontTx/>
              <a:buChar char="-"/>
            </a:pPr>
            <a:r>
              <a:rPr lang="en-US" baseline="0" dirty="0" smtClean="0"/>
              <a:t>But - Unfortunately, these CONTINUOUS AND HIGH RESOLUTION measurements are </a:t>
            </a:r>
            <a:r>
              <a:rPr lang="en-US" b="1" baseline="0" dirty="0" smtClean="0"/>
              <a:t>all limited to surface waters </a:t>
            </a:r>
            <a:r>
              <a:rPr lang="en-US" baseline="0" dirty="0" smtClean="0"/>
              <a:t>and do not give us any information about how the carbon is distributed and cycled in the water column. At present, the only way to get subsurface distributions of pCO2 is </a:t>
            </a:r>
            <a:r>
              <a:rPr lang="en-US" b="1" baseline="0" dirty="0" smtClean="0"/>
              <a:t>through discrete water sampling</a:t>
            </a:r>
            <a:r>
              <a:rPr lang="en-US" baseline="0" dirty="0" smtClean="0"/>
              <a:t>.</a:t>
            </a:r>
          </a:p>
          <a:p>
            <a:pPr marL="171450" indent="-171450">
              <a:buFontTx/>
              <a:buChar char="-"/>
            </a:pPr>
            <a:endParaRPr lang="en-US" baseline="0" dirty="0" smtClean="0"/>
          </a:p>
          <a:p>
            <a:pPr marL="171450" indent="-171450">
              <a:buFontTx/>
              <a:buChar char="-"/>
            </a:pPr>
            <a:r>
              <a:rPr lang="en-US" baseline="0" dirty="0" smtClean="0"/>
              <a:t>FOR THIS REASON </a:t>
            </a:r>
            <a:r>
              <a:rPr lang="en-US" b="1" baseline="0" dirty="0" smtClean="0"/>
              <a:t>WE were motivated TO DEVELOP A NEW TOOL THAT </a:t>
            </a:r>
            <a:r>
              <a:rPr lang="en-US" baseline="0" dirty="0" smtClean="0"/>
              <a:t>WOULD GET US HIGHLY RESOLVED CARBON DIOXIDE DATA THROUGHOUT THE WATER COLUMN.</a:t>
            </a: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1E51095-F0FD-4C4C-AC52-A4EFE54912BF}" type="slidenum">
              <a:rPr lang="en-US" smtClean="0"/>
              <a:t>2</a:t>
            </a:fld>
            <a:endParaRPr lang="en-US"/>
          </a:p>
        </p:txBody>
      </p:sp>
    </p:spTree>
    <p:extLst>
      <p:ext uri="{BB962C8B-B14F-4D97-AF65-F5344CB8AC3E}">
        <p14:creationId xmlns:p14="http://schemas.microsoft.com/office/powerpoint/2010/main" val="409086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regions that we are especially interested in is the Chukchi Sea.</a:t>
            </a:r>
          </a:p>
          <a:p>
            <a:r>
              <a:rPr lang="en-US" baseline="0" dirty="0" smtClean="0"/>
              <a:t>The Chukchi Sea is a </a:t>
            </a:r>
            <a:r>
              <a:rPr lang="en-US" b="1" baseline="0" dirty="0" smtClean="0"/>
              <a:t>highly dynamic </a:t>
            </a:r>
            <a:r>
              <a:rPr lang="en-US" baseline="0" dirty="0" smtClean="0"/>
              <a:t>system in terms of the carbon cycle.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Various studies have also proposed that the Chukchi Sea is </a:t>
            </a:r>
            <a:r>
              <a:rPr lang="en-US" b="1" baseline="0" dirty="0" smtClean="0"/>
              <a:t>the predominant contributor to CO2 uptake </a:t>
            </a:r>
            <a:r>
              <a:rPr lang="en-US" baseline="0" dirty="0" smtClean="0"/>
              <a:t>in the Arctic Ocean.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However, our recent study of surface pCO2 in the Chukchi Sea indicated that </a:t>
            </a:r>
            <a:r>
              <a:rPr lang="en-US" b="1" baseline="0" dirty="0" smtClean="0"/>
              <a:t>the break down of stratification due to storm events</a:t>
            </a:r>
            <a:r>
              <a:rPr lang="en-US" baseline="0" dirty="0" smtClean="0"/>
              <a:t>, especially in fall months, can lead to mixing of high CO2 water to the surface, thereby leading to outgassing of CO2 into the atmosphere. This process would reduce export and sequestration of CO2 into the Arctic Basin.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Unfortunately, a </a:t>
            </a:r>
            <a:r>
              <a:rPr lang="en-US" b="1" baseline="0" dirty="0" smtClean="0"/>
              <a:t>full understanding of the processes at work is limited, </a:t>
            </a:r>
            <a:r>
              <a:rPr lang="en-US" baseline="0" dirty="0" smtClean="0"/>
              <a:t>because we did not have detailed measurements of the subsurface distribution of carbon dioxide before, during and after these storm cycles.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r>
              <a:rPr lang="en-US" dirty="0" smtClean="0"/>
              <a:t>So our question was</a:t>
            </a:r>
            <a:r>
              <a:rPr lang="en-US" b="1" dirty="0" smtClean="0"/>
              <a:t>, how can we sample this system better?</a:t>
            </a:r>
          </a:p>
          <a:p>
            <a:pPr marL="228600" indent="-228600">
              <a:buAutoNum type="arabicParenR"/>
            </a:pPr>
            <a:r>
              <a:rPr lang="en-US" b="1" dirty="0" smtClean="0"/>
              <a:t>Ship</a:t>
            </a:r>
            <a:r>
              <a:rPr lang="en-US" b="1" baseline="0" dirty="0" smtClean="0"/>
              <a:t> based collection of discrete water samples</a:t>
            </a:r>
            <a:r>
              <a:rPr lang="en-US" b="1" dirty="0" smtClean="0"/>
              <a:t> is expensive and</a:t>
            </a:r>
            <a:r>
              <a:rPr lang="en-US" b="1" baseline="0" dirty="0" smtClean="0"/>
              <a:t> </a:t>
            </a:r>
            <a:r>
              <a:rPr lang="en-US" b="1" dirty="0" smtClean="0"/>
              <a:t>difficult </a:t>
            </a:r>
            <a:r>
              <a:rPr lang="en-US" b="1" baseline="0" dirty="0" smtClean="0"/>
              <a:t>during </a:t>
            </a:r>
            <a:r>
              <a:rPr lang="en-US" baseline="0" dirty="0" smtClean="0"/>
              <a:t>the season when these storms are really strong.</a:t>
            </a:r>
          </a:p>
          <a:p>
            <a:pPr marL="228600" indent="-228600">
              <a:buAutoNum type="arabicParenR"/>
            </a:pPr>
            <a:r>
              <a:rPr lang="en-US" baseline="0" dirty="0" smtClean="0"/>
              <a:t>Underway surface CO2 measurements does not give us the full picture</a:t>
            </a:r>
          </a:p>
          <a:p>
            <a:pPr marL="228600" indent="-228600">
              <a:buAutoNum type="arabicParenR"/>
            </a:pPr>
            <a:r>
              <a:rPr lang="en-US" baseline="0" dirty="0" smtClean="0"/>
              <a:t>Mooring based sensors would be </a:t>
            </a:r>
            <a:r>
              <a:rPr lang="en-US" b="1" baseline="0" dirty="0" smtClean="0"/>
              <a:t>an improvement</a:t>
            </a:r>
            <a:r>
              <a:rPr lang="en-US" baseline="0" dirty="0" smtClean="0"/>
              <a:t>, but they don’t offer any spatial coverage, which is important, especially in an </a:t>
            </a:r>
            <a:r>
              <a:rPr lang="en-US" baseline="0" dirty="0" err="1" smtClean="0"/>
              <a:t>advective</a:t>
            </a:r>
            <a:r>
              <a:rPr lang="en-US" baseline="0" dirty="0" smtClean="0"/>
              <a:t> and variable system like the Chukchi Sea.</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3</a:t>
            </a:fld>
            <a:endParaRPr lang="en-US"/>
          </a:p>
        </p:txBody>
      </p:sp>
    </p:spTree>
    <p:extLst>
      <p:ext uri="{BB962C8B-B14F-4D97-AF65-F5344CB8AC3E}">
        <p14:creationId xmlns:p14="http://schemas.microsoft.com/office/powerpoint/2010/main" val="231249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a:p>
            <a:pPr marL="0" indent="0">
              <a:buNone/>
            </a:pPr>
            <a:r>
              <a:rPr lang="en-US" baseline="0" dirty="0" smtClean="0"/>
              <a:t>A profiling glider is an autonomous platform that can provide us with exactly what we are looking for. So far, they have been used to collect these </a:t>
            </a:r>
            <a:r>
              <a:rPr lang="en-US" b="1" baseline="0" dirty="0" smtClean="0"/>
              <a:t>beautiful rich data set</a:t>
            </a:r>
            <a:r>
              <a:rPr lang="en-US" baseline="0" dirty="0" smtClean="0"/>
              <a:t>s of temperature and salinity that reveal important features such as stratification, mixing, and fronts. </a:t>
            </a:r>
          </a:p>
          <a:p>
            <a:pPr marL="0" indent="0">
              <a:buNone/>
            </a:pPr>
            <a:endParaRPr lang="en-US" baseline="0" dirty="0" smtClean="0"/>
          </a:p>
          <a:p>
            <a:pPr marL="0" indent="0">
              <a:buNone/>
            </a:pPr>
            <a:r>
              <a:rPr lang="en-US" baseline="0" dirty="0" smtClean="0"/>
              <a:t>So the obvious question arose: “</a:t>
            </a:r>
            <a:r>
              <a:rPr lang="en-US" b="1" baseline="0" dirty="0" smtClean="0"/>
              <a:t>Can we use gliders as a platform for high resolution mapping for both surface and subsurface carbon dioxide</a:t>
            </a:r>
            <a:r>
              <a:rPr lang="en-US" baseline="0" dirty="0" smtClean="0"/>
              <a:t>?</a:t>
            </a:r>
          </a:p>
        </p:txBody>
      </p:sp>
      <p:sp>
        <p:nvSpPr>
          <p:cNvPr id="4" name="Slide Number Placeholder 3"/>
          <p:cNvSpPr>
            <a:spLocks noGrp="1"/>
          </p:cNvSpPr>
          <p:nvPr>
            <p:ph type="sldNum" sz="quarter" idx="10"/>
          </p:nvPr>
        </p:nvSpPr>
        <p:spPr/>
        <p:txBody>
          <a:bodyPr/>
          <a:lstStyle/>
          <a:p>
            <a:fld id="{E1E51095-F0FD-4C4C-AC52-A4EFE54912BF}" type="slidenum">
              <a:rPr lang="en-US" smtClean="0"/>
              <a:t>4</a:t>
            </a:fld>
            <a:endParaRPr lang="en-US"/>
          </a:p>
        </p:txBody>
      </p:sp>
    </p:spTree>
    <p:extLst>
      <p:ext uri="{BB962C8B-B14F-4D97-AF65-F5344CB8AC3E}">
        <p14:creationId xmlns:p14="http://schemas.microsoft.com/office/powerpoint/2010/main" val="409689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five years there has been an </a:t>
            </a:r>
            <a:r>
              <a:rPr lang="en-US" b="1" dirty="0" smtClean="0"/>
              <a:t>explosion in the number and capabilities </a:t>
            </a:r>
            <a:r>
              <a:rPr lang="en-US" dirty="0" smtClean="0"/>
              <a:t>of pCO2 sensors. </a:t>
            </a:r>
          </a:p>
          <a:p>
            <a:endParaRPr lang="en-US" dirty="0" smtClean="0"/>
          </a:p>
          <a:p>
            <a:r>
              <a:rPr lang="en-US" dirty="0" smtClean="0"/>
              <a:t>These are based on a variety of technologies. The industry standard is </a:t>
            </a:r>
            <a:r>
              <a:rPr lang="en-US" baseline="0" dirty="0" smtClean="0"/>
              <a:t>a </a:t>
            </a:r>
            <a:r>
              <a:rPr lang="en-US" b="1" baseline="0" dirty="0" smtClean="0"/>
              <a:t>membrane based sensor </a:t>
            </a:r>
            <a:r>
              <a:rPr lang="en-US" baseline="0" dirty="0" smtClean="0"/>
              <a:t>that allows carbon dioxide to diffuse through a membrane to the gas detector on the inside of the housing.</a:t>
            </a:r>
          </a:p>
          <a:p>
            <a:endParaRPr lang="en-US" baseline="0" dirty="0" smtClean="0"/>
          </a:p>
          <a:p>
            <a:r>
              <a:rPr lang="en-US" baseline="0" dirty="0" smtClean="0"/>
              <a:t>However the </a:t>
            </a:r>
            <a:r>
              <a:rPr lang="en-US" b="1" baseline="0" dirty="0" smtClean="0"/>
              <a:t>response time of these sensors is too slow</a:t>
            </a:r>
            <a:r>
              <a:rPr lang="en-US" baseline="0" dirty="0" smtClean="0"/>
              <a:t> to resolve the rapid changes in pCO2 that are expected as the glider profiles through the water column. Furthermore, the sensor also has to </a:t>
            </a:r>
            <a:r>
              <a:rPr lang="en-US" b="1" baseline="0" dirty="0" smtClean="0"/>
              <a:t>be compact and relatively low power</a:t>
            </a:r>
            <a:r>
              <a:rPr lang="en-US" baseline="0" dirty="0" smtClean="0"/>
              <a:t>.  </a:t>
            </a:r>
          </a:p>
          <a:p>
            <a:endParaRPr lang="en-US" baseline="0" dirty="0" smtClean="0"/>
          </a:p>
          <a:p>
            <a:r>
              <a:rPr lang="en-US" baseline="0" dirty="0" smtClean="0"/>
              <a:t>In order to obtain a sensor that met our demands we </a:t>
            </a:r>
            <a:r>
              <a:rPr lang="en-US" b="1" baseline="0" dirty="0" smtClean="0"/>
              <a:t>partnered with the sensor manufacturer Pro-Oceanus </a:t>
            </a:r>
            <a:r>
              <a:rPr lang="en-US" baseline="0" dirty="0" smtClean="0"/>
              <a:t>to develop a modified version of their existing membrane-based Mini Pro CO2 sensor.</a:t>
            </a:r>
          </a:p>
          <a:p>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5</a:t>
            </a:fld>
            <a:endParaRPr lang="en-US"/>
          </a:p>
        </p:txBody>
      </p:sp>
    </p:spTree>
    <p:extLst>
      <p:ext uri="{BB962C8B-B14F-4D97-AF65-F5344CB8AC3E}">
        <p14:creationId xmlns:p14="http://schemas.microsoft.com/office/powerpoint/2010/main" val="315509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is what we came up with: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t>
            </a:r>
            <a:r>
              <a:rPr lang="en-US" b="1" baseline="0" dirty="0" smtClean="0"/>
              <a:t>replaced the conventional flat membrane</a:t>
            </a:r>
            <a:r>
              <a:rPr lang="en-US" baseline="0" dirty="0" smtClean="0"/>
              <a:t> of the pCO2 sensor with </a:t>
            </a:r>
            <a:r>
              <a:rPr lang="en-US" b="1" baseline="0" dirty="0" smtClean="0"/>
              <a:t>a hollow fiber module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hollow fiber module is essentially </a:t>
            </a:r>
            <a:r>
              <a:rPr lang="en-US" b="1" baseline="0" dirty="0" smtClean="0"/>
              <a:t>a spindle of hundreds of small diameter silicon tubes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benefit of doing this is that we can </a:t>
            </a:r>
            <a:r>
              <a:rPr lang="en-US" b="1" baseline="0" dirty="0" smtClean="0"/>
              <a:t>scale up </a:t>
            </a:r>
            <a:r>
              <a:rPr lang="en-US" baseline="0" dirty="0" smtClean="0"/>
              <a:t>from a membrane that originally had a </a:t>
            </a:r>
            <a:r>
              <a:rPr lang="en-US" b="1" baseline="0" dirty="0" smtClean="0"/>
              <a:t>surface area of a few centimeters </a:t>
            </a:r>
            <a:r>
              <a:rPr lang="en-US" baseline="0" dirty="0" smtClean="0"/>
              <a:t>to a component that has one square meter of surface area all contained in a small compatible form factor.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Lab testing of the carbon glider with the first pCO2 sensor showed however, that the fine hollow fiber module clogs after about a week, resulting in variable response times. However, the data that came from the intensive testing gave us enough confidence that the variable response time could be corrected adequately. We therefore proceeded with the first ever carbon glider field trials in Seward.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6</a:t>
            </a:fld>
            <a:endParaRPr lang="en-US"/>
          </a:p>
        </p:txBody>
      </p:sp>
    </p:spTree>
    <p:extLst>
      <p:ext uri="{BB962C8B-B14F-4D97-AF65-F5344CB8AC3E}">
        <p14:creationId xmlns:p14="http://schemas.microsoft.com/office/powerpoint/2010/main" val="137895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ever field-testing of the ACG showed that the integration of the Teledyne Webb Slocum Glider, the Pro-Oceanus Mini-Pro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sensor (Prototype 1) and a Seabird 5P submersible pump was successful (Figure 1, upper panel). The ACG operated as expected during the course of several dive and climb cycles to successfully communicate with each other to record pressure, temperature, salinity, backscatter, Chlorophyll-a, CDOM concentrations, and the partial pressure of carbon dioxide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data throughout the water column (Figure 2). We were able to verify that the addition of the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sensor and pump, which directed seawater through the hollow fiber module, did not significantly alter the flight characteristics of the glider.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suggest that the hollow fiber module failed on the second mission at pressures within our intended working depths.  Combined with the findings from our lab testing that indicated the hollow fiber module is susceptible to clogging and requires a high-powered pump (both of which shorten mission duration), we determined that the hollow fiber module is not suitable or ideal for the intended glider application.</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9</a:t>
            </a:fld>
            <a:endParaRPr lang="en-US"/>
          </a:p>
        </p:txBody>
      </p:sp>
    </p:spTree>
    <p:extLst>
      <p:ext uri="{BB962C8B-B14F-4D97-AF65-F5344CB8AC3E}">
        <p14:creationId xmlns:p14="http://schemas.microsoft.com/office/powerpoint/2010/main" val="284091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close collaboration with the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sensor manufacturer Pro-Oceanus, we modified our sensor configuration to work without the hollow fiber module. Prototype 2 features a modified pressure housing designed to accommodate the large (4”) diameter disc membrane head commonly used in their workhorse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sensor, the Pro-CV. The</a:t>
            </a:r>
            <a:r>
              <a:rPr lang="en-US" sz="1200" kern="1200" baseline="0" dirty="0" smtClean="0">
                <a:solidFill>
                  <a:schemeClr val="tx1"/>
                </a:solidFill>
                <a:effectLst/>
                <a:latin typeface="+mn-lt"/>
                <a:ea typeface="+mn-ea"/>
                <a:cs typeface="+mn-cs"/>
              </a:rPr>
              <a:t> combination of the Pro-CV membrane with the small electronic board of the Mini Pro CO2 sensor keeps the sensor compact, which is </a:t>
            </a:r>
            <a:r>
              <a:rPr lang="en-US" sz="1200" kern="1200" baseline="0" dirty="0" err="1" smtClean="0">
                <a:solidFill>
                  <a:schemeClr val="tx1"/>
                </a:solidFill>
                <a:effectLst/>
                <a:latin typeface="+mn-lt"/>
                <a:ea typeface="+mn-ea"/>
                <a:cs typeface="+mn-cs"/>
              </a:rPr>
              <a:t>necesaary</a:t>
            </a:r>
            <a:r>
              <a:rPr lang="en-US" sz="1200" kern="1200" baseline="0" dirty="0" smtClean="0">
                <a:solidFill>
                  <a:schemeClr val="tx1"/>
                </a:solidFill>
                <a:effectLst/>
                <a:latin typeface="+mn-lt"/>
                <a:ea typeface="+mn-ea"/>
                <a:cs typeface="+mn-cs"/>
              </a:rPr>
              <a:t> for out glider application. </a:t>
            </a:r>
            <a:r>
              <a:rPr lang="en-US" sz="1200" kern="1200" dirty="0" smtClean="0">
                <a:solidFill>
                  <a:schemeClr val="tx1"/>
                </a:solidFill>
                <a:effectLst/>
                <a:latin typeface="+mn-lt"/>
                <a:ea typeface="+mn-ea"/>
                <a:cs typeface="+mn-cs"/>
              </a:rPr>
              <a:t>With the conventional flat membrane, this new sensor configuration allows us to fly longer missions since it is much less power hungry and susceptible to clogging.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10</a:t>
            </a:fld>
            <a:endParaRPr lang="en-US"/>
          </a:p>
        </p:txBody>
      </p:sp>
    </p:spTree>
    <p:extLst>
      <p:ext uri="{BB962C8B-B14F-4D97-AF65-F5344CB8AC3E}">
        <p14:creationId xmlns:p14="http://schemas.microsoft.com/office/powerpoint/2010/main" val="264770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a:t>
            </a:r>
            <a:r>
              <a:rPr lang="en-US" sz="1200" kern="1200" baseline="0" dirty="0" smtClean="0">
                <a:solidFill>
                  <a:schemeClr val="tx1"/>
                </a:solidFill>
                <a:effectLst/>
                <a:latin typeface="+mn-lt"/>
                <a:ea typeface="+mn-ea"/>
                <a:cs typeface="+mn-cs"/>
              </a:rPr>
              <a:t> the response time of prototype 2 is slower than prototype 1, we decided to adjust the flight mode of the glider. W</a:t>
            </a:r>
            <a:r>
              <a:rPr lang="en-US" sz="1200" kern="1200" dirty="0" smtClean="0">
                <a:solidFill>
                  <a:schemeClr val="tx1"/>
                </a:solidFill>
                <a:effectLst/>
                <a:latin typeface="+mn-lt"/>
                <a:ea typeface="+mn-ea"/>
                <a:cs typeface="+mn-cs"/>
              </a:rPr>
              <a:t>e were able to construct glider flight control missions, which hover the vehicle at various prescribed depths for a preset time. A</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over mission </a:t>
            </a:r>
            <a:r>
              <a:rPr lang="en-US" sz="1200" kern="1200" dirty="0" err="1" smtClean="0">
                <a:solidFill>
                  <a:schemeClr val="tx1"/>
                </a:solidFill>
                <a:effectLst/>
                <a:latin typeface="+mn-lt"/>
                <a:ea typeface="+mn-ea"/>
                <a:cs typeface="+mn-cs"/>
              </a:rPr>
              <a:t>isnot</a:t>
            </a:r>
            <a:r>
              <a:rPr lang="en-US" sz="1200" kern="1200" dirty="0" smtClean="0">
                <a:solidFill>
                  <a:schemeClr val="tx1"/>
                </a:solidFill>
                <a:effectLst/>
                <a:latin typeface="+mn-lt"/>
                <a:ea typeface="+mn-ea"/>
                <a:cs typeface="+mn-cs"/>
              </a:rPr>
              <a:t> a common glider mission profile and are not readily available. It took several attempts to refine the technique and we are still working</a:t>
            </a:r>
            <a:r>
              <a:rPr lang="en-US" sz="1200" kern="1200" baseline="0" dirty="0" smtClean="0">
                <a:solidFill>
                  <a:schemeClr val="tx1"/>
                </a:solidFill>
                <a:effectLst/>
                <a:latin typeface="+mn-lt"/>
                <a:ea typeface="+mn-ea"/>
                <a:cs typeface="+mn-cs"/>
              </a:rPr>
              <a:t> on details to successfully hover the glider, even in large density gradients, as often observed in the Gulf of Alaska in summer</a:t>
            </a:r>
            <a:r>
              <a:rPr lang="en-US" sz="1200" kern="1200" dirty="0" smtClean="0">
                <a:solidFill>
                  <a:schemeClr val="tx1"/>
                </a:solidFill>
                <a:effectLst/>
                <a:latin typeface="+mn-lt"/>
                <a:ea typeface="+mn-ea"/>
                <a:cs typeface="+mn-cs"/>
              </a:rPr>
              <a:t>. The hovering behavior of the glider is a powerful new tool when it is applied to sensors that require an equilibration period such as our ne pCO2 sensor</a:t>
            </a:r>
            <a:r>
              <a:rPr lang="en-US" sz="1200" kern="1200" baseline="0" dirty="0" smtClean="0">
                <a:solidFill>
                  <a:schemeClr val="tx1"/>
                </a:solidFill>
                <a:effectLst/>
                <a:latin typeface="+mn-lt"/>
                <a:ea typeface="+mn-ea"/>
                <a:cs typeface="+mn-cs"/>
              </a:rPr>
              <a:t> prototype</a:t>
            </a:r>
            <a:r>
              <a:rPr lang="en-US" sz="1200" kern="1200" dirty="0" smtClean="0">
                <a:solidFill>
                  <a:schemeClr val="tx1"/>
                </a:solidFill>
                <a:effectLst/>
                <a:latin typeface="+mn-lt"/>
                <a:ea typeface="+mn-ea"/>
                <a:cs typeface="+mn-cs"/>
              </a:rPr>
              <a:t>. The hover missions will enable periodic stops at discrete depths for accurate measurements of pCO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even with sensors that have extended response times. </a:t>
            </a:r>
            <a:endParaRPr lang="en-US" dirty="0"/>
          </a:p>
        </p:txBody>
      </p:sp>
      <p:sp>
        <p:nvSpPr>
          <p:cNvPr id="4" name="Slide Number Placeholder 3"/>
          <p:cNvSpPr>
            <a:spLocks noGrp="1"/>
          </p:cNvSpPr>
          <p:nvPr>
            <p:ph type="sldNum" sz="quarter" idx="10"/>
          </p:nvPr>
        </p:nvSpPr>
        <p:spPr/>
        <p:txBody>
          <a:bodyPr/>
          <a:lstStyle/>
          <a:p>
            <a:fld id="{E1E51095-F0FD-4C4C-AC52-A4EFE54912BF}" type="slidenum">
              <a:rPr lang="en-US" smtClean="0"/>
              <a:t>11</a:t>
            </a:fld>
            <a:endParaRPr lang="en-US"/>
          </a:p>
        </p:txBody>
      </p:sp>
    </p:spTree>
    <p:extLst>
      <p:ext uri="{BB962C8B-B14F-4D97-AF65-F5344CB8AC3E}">
        <p14:creationId xmlns:p14="http://schemas.microsoft.com/office/powerpoint/2010/main" val="222834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B5926-005B-F94D-B817-24F8977A385C}" type="datetimeFigureOut">
              <a:rPr lang="en-US" smtClean="0"/>
              <a:t>1/23/17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4A80-8FC7-3943-8FC6-CAB35DD8F704}"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7B5926-005B-F94D-B817-24F8977A385C}" type="datetimeFigureOut">
              <a:rPr lang="en-US" smtClean="0"/>
              <a:t>1/23/17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F7B5926-005B-F94D-B817-24F8977A385C}" type="datetimeFigureOut">
              <a:rPr lang="en-US" smtClean="0"/>
              <a:t>1/23/17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F7B5926-005B-F94D-B817-24F8977A385C}" type="datetimeFigureOut">
              <a:rPr lang="en-US" smtClean="0"/>
              <a:t>1/23/17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F7B5926-005B-F94D-B817-24F8977A385C}" type="datetimeFigureOut">
              <a:rPr lang="en-US" smtClean="0"/>
              <a:t>1/23/17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B5926-005B-F94D-B817-24F8977A385C}" type="datetimeFigureOut">
              <a:rPr lang="en-US" smtClean="0"/>
              <a:t>1/23/17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B5926-005B-F94D-B817-24F8977A385C}" type="datetimeFigureOut">
              <a:rPr lang="en-US" smtClean="0"/>
              <a:t>1/23/17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4A80-8FC7-3943-8FC6-CAB35DD8F7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EF7B5926-005B-F94D-B817-24F8977A385C}" type="datetimeFigureOut">
              <a:rPr lang="en-US" smtClean="0"/>
              <a:t>1/23/17</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CEA4A80-8FC7-3943-8FC6-CAB35DD8F70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186" y="777724"/>
            <a:ext cx="7772400" cy="3080831"/>
          </a:xfrm>
        </p:spPr>
        <p:txBody>
          <a:bodyPr>
            <a:normAutofit fontScale="90000"/>
          </a:bodyPr>
          <a:lstStyle/>
          <a:p>
            <a:r>
              <a:rPr lang="en-US" b="1" dirty="0"/>
              <a:t>Development of an autonomous carbon glider to monitor sea-air CO</a:t>
            </a:r>
            <a:r>
              <a:rPr lang="en-US" b="1" baseline="-25000" dirty="0"/>
              <a:t>2</a:t>
            </a:r>
            <a:r>
              <a:rPr lang="en-US" b="1" dirty="0"/>
              <a:t> fluxes in the Chukchi Sea</a:t>
            </a:r>
            <a:r>
              <a:rPr lang="en-US" dirty="0"/>
              <a:t/>
            </a:r>
            <a:br>
              <a:rPr lang="en-US" dirty="0"/>
            </a:br>
            <a:endParaRPr lang="en-US" dirty="0"/>
          </a:p>
        </p:txBody>
      </p:sp>
      <p:sp>
        <p:nvSpPr>
          <p:cNvPr id="3" name="Subtitle 2"/>
          <p:cNvSpPr>
            <a:spLocks noGrp="1"/>
          </p:cNvSpPr>
          <p:nvPr>
            <p:ph type="subTitle" idx="1"/>
          </p:nvPr>
        </p:nvSpPr>
        <p:spPr>
          <a:xfrm>
            <a:off x="1371600" y="3227150"/>
            <a:ext cx="6400800" cy="1752600"/>
          </a:xfrm>
        </p:spPr>
        <p:txBody>
          <a:bodyPr>
            <a:normAutofit/>
          </a:bodyPr>
          <a:lstStyle/>
          <a:p>
            <a:r>
              <a:rPr lang="en-US" sz="2800" dirty="0" smtClean="0">
                <a:solidFill>
                  <a:schemeClr val="tx1"/>
                </a:solidFill>
              </a:rPr>
              <a:t>Claudine Hauri, </a:t>
            </a:r>
            <a:r>
              <a:rPr lang="en-US" sz="2800" dirty="0">
                <a:solidFill>
                  <a:schemeClr val="tx1"/>
                </a:solidFill>
              </a:rPr>
              <a:t>Brita </a:t>
            </a:r>
            <a:r>
              <a:rPr lang="en-US" sz="2800" dirty="0" smtClean="0">
                <a:solidFill>
                  <a:schemeClr val="tx1"/>
                </a:solidFill>
              </a:rPr>
              <a:t>Irving, Andrew McDonnell, Peter Winsor, and </a:t>
            </a:r>
            <a:r>
              <a:rPr lang="en-US" sz="2800" b="1" dirty="0" smtClean="0">
                <a:solidFill>
                  <a:schemeClr val="tx1"/>
                </a:solidFill>
              </a:rPr>
              <a:t>Hank </a:t>
            </a:r>
            <a:r>
              <a:rPr lang="en-US" sz="2800" b="1" dirty="0" err="1" smtClean="0">
                <a:solidFill>
                  <a:schemeClr val="tx1"/>
                </a:solidFill>
              </a:rPr>
              <a:t>Statscewich</a:t>
            </a:r>
            <a:endParaRPr lang="en-US" sz="2800" b="1" dirty="0">
              <a:solidFill>
                <a:schemeClr val="tx1"/>
              </a:solidFill>
            </a:endParaRPr>
          </a:p>
        </p:txBody>
      </p:sp>
      <p:sp>
        <p:nvSpPr>
          <p:cNvPr id="4" name="TextBox 3"/>
          <p:cNvSpPr txBox="1"/>
          <p:nvPr/>
        </p:nvSpPr>
        <p:spPr>
          <a:xfrm>
            <a:off x="6636073" y="6359972"/>
            <a:ext cx="1970799" cy="369332"/>
          </a:xfrm>
          <a:prstGeom prst="rect">
            <a:avLst/>
          </a:prstGeom>
          <a:noFill/>
        </p:spPr>
        <p:txBody>
          <a:bodyPr wrap="none" rtlCol="0">
            <a:spAutoFit/>
          </a:bodyPr>
          <a:lstStyle/>
          <a:p>
            <a:r>
              <a:rPr lang="en-US" dirty="0" err="1" smtClean="0"/>
              <a:t>chauri@alaska.edu</a:t>
            </a:r>
            <a:endParaRPr lang="en-US" dirty="0"/>
          </a:p>
        </p:txBody>
      </p:sp>
      <p:sp>
        <p:nvSpPr>
          <p:cNvPr id="7" name="TextBox 6"/>
          <p:cNvSpPr txBox="1"/>
          <p:nvPr/>
        </p:nvSpPr>
        <p:spPr>
          <a:xfrm>
            <a:off x="3384786" y="5146166"/>
            <a:ext cx="2492990" cy="646331"/>
          </a:xfrm>
          <a:prstGeom prst="rect">
            <a:avLst/>
          </a:prstGeom>
          <a:noFill/>
        </p:spPr>
        <p:txBody>
          <a:bodyPr wrap="none" rtlCol="0">
            <a:spAutoFit/>
          </a:bodyPr>
          <a:lstStyle/>
          <a:p>
            <a:pPr algn="ctr"/>
            <a:r>
              <a:rPr lang="en-US" dirty="0" smtClean="0"/>
              <a:t>Project duration: </a:t>
            </a:r>
          </a:p>
          <a:p>
            <a:pPr algn="ctr"/>
            <a:r>
              <a:rPr lang="en-US" dirty="0" smtClean="0"/>
              <a:t>April 2015 – March 2018</a:t>
            </a:r>
            <a:endParaRPr lang="en-US" dirty="0"/>
          </a:p>
        </p:txBody>
      </p:sp>
      <p:pic>
        <p:nvPicPr>
          <p:cNvPr id="9" name="Picture 8" descr="CMI-log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4780777"/>
            <a:ext cx="1012141" cy="1138097"/>
          </a:xfrm>
          <a:prstGeom prst="rect">
            <a:avLst/>
          </a:prstGeom>
        </p:spPr>
      </p:pic>
      <p:pic>
        <p:nvPicPr>
          <p:cNvPr id="10" name="Picture 9" descr="BOEM-logo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5" y="5851328"/>
            <a:ext cx="2004436" cy="1006672"/>
          </a:xfrm>
          <a:prstGeom prst="rect">
            <a:avLst/>
          </a:prstGeom>
        </p:spPr>
      </p:pic>
      <p:pic>
        <p:nvPicPr>
          <p:cNvPr id="13" name="Picture 13" descr="logo-poster-outline-flat"/>
          <p:cNvPicPr>
            <a:picLocks noChangeAspect="1" noChangeArrowheads="1"/>
          </p:cNvPicPr>
          <p:nvPr/>
        </p:nvPicPr>
        <p:blipFill>
          <a:blip r:embed="rId5">
            <a:clrChange>
              <a:clrFrom>
                <a:srgbClr val="FCFDAF"/>
              </a:clrFrom>
              <a:clrTo>
                <a:srgbClr val="FCFDAF">
                  <a:alpha val="0"/>
                </a:srgbClr>
              </a:clrTo>
            </a:clrChange>
            <a:extLst>
              <a:ext uri="{28A0092B-C50C-407E-A947-70E740481C1C}">
                <a14:useLocalDpi xmlns:a14="http://schemas.microsoft.com/office/drawing/2010/main" val="0"/>
              </a:ext>
            </a:extLst>
          </a:blip>
          <a:srcRect/>
          <a:stretch>
            <a:fillRect/>
          </a:stretch>
        </p:blipFill>
        <p:spPr bwMode="auto">
          <a:xfrm>
            <a:off x="7552042" y="-39684"/>
            <a:ext cx="1653547" cy="161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187462"/>
      </p:ext>
    </p:extLst>
  </p:cSld>
  <p:clrMapOvr>
    <a:masterClrMapping/>
  </p:clrMapOvr>
  <mc:AlternateContent xmlns:mc="http://schemas.openxmlformats.org/markup-compatibility/2006" xmlns:p14="http://schemas.microsoft.com/office/powerpoint/2010/main">
    <mc:Choice Requires="p14">
      <p:transition spd="slow" p14:dur="2000" advTm="29108"/>
    </mc:Choice>
    <mc:Fallback xmlns="">
      <p:transition xmlns:p14="http://schemas.microsoft.com/office/powerpoint/2010/main" spd="slow" advTm="29108"/>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764" y="26049"/>
            <a:ext cx="8727236" cy="769441"/>
          </a:xfrm>
          <a:prstGeom prst="rect">
            <a:avLst/>
          </a:prstGeom>
          <a:noFill/>
        </p:spPr>
        <p:txBody>
          <a:bodyPr wrap="square" rtlCol="0">
            <a:spAutoFit/>
          </a:bodyPr>
          <a:lstStyle/>
          <a:p>
            <a:pPr algn="ctr"/>
            <a:r>
              <a:rPr lang="en-US" sz="4400" dirty="0" smtClean="0"/>
              <a:t>Second Prototype</a:t>
            </a:r>
          </a:p>
        </p:txBody>
      </p:sp>
      <p:cxnSp>
        <p:nvCxnSpPr>
          <p:cNvPr id="5" name="Straight Arrow Connector 4"/>
          <p:cNvCxnSpPr/>
          <p:nvPr/>
        </p:nvCxnSpPr>
        <p:spPr>
          <a:xfrm>
            <a:off x="2594234" y="1972942"/>
            <a:ext cx="1891629" cy="17297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134283" y="1648623"/>
            <a:ext cx="999861" cy="20540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1231900" y="0"/>
            <a:ext cx="6678265" cy="6858000"/>
          </a:xfrm>
          <a:prstGeom prst="rect">
            <a:avLst/>
          </a:prstGeom>
        </p:spPr>
      </p:pic>
    </p:spTree>
    <p:extLst>
      <p:ext uri="{BB962C8B-B14F-4D97-AF65-F5344CB8AC3E}">
        <p14:creationId xmlns:p14="http://schemas.microsoft.com/office/powerpoint/2010/main" val="3871569495"/>
      </p:ext>
    </p:extLst>
  </p:cSld>
  <p:clrMapOvr>
    <a:masterClrMapping/>
  </p:clrMapOvr>
  <mc:AlternateContent xmlns:mc="http://schemas.openxmlformats.org/markup-compatibility/2006" xmlns:p14="http://schemas.microsoft.com/office/powerpoint/2010/main">
    <mc:Choice Requires="p14">
      <p:transition spd="slow" p14:dur="2000" advTm="69896"/>
    </mc:Choice>
    <mc:Fallback xmlns="">
      <p:transition xmlns:p14="http://schemas.microsoft.com/office/powerpoint/2010/main" spd="slow" advTm="69896"/>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2148" y="0"/>
            <a:ext cx="8727236" cy="769441"/>
          </a:xfrm>
          <a:prstGeom prst="rect">
            <a:avLst/>
          </a:prstGeom>
          <a:noFill/>
        </p:spPr>
        <p:txBody>
          <a:bodyPr wrap="square" rtlCol="0">
            <a:spAutoFit/>
          </a:bodyPr>
          <a:lstStyle/>
          <a:p>
            <a:pPr algn="ctr"/>
            <a:r>
              <a:rPr lang="en-US" sz="4400" dirty="0" smtClean="0"/>
              <a:t>Hover Missions</a:t>
            </a:r>
          </a:p>
        </p:txBody>
      </p:sp>
      <p:pic>
        <p:nvPicPr>
          <p:cNvPr id="2" name="Picture 1"/>
          <p:cNvPicPr>
            <a:picLocks noChangeAspect="1"/>
          </p:cNvPicPr>
          <p:nvPr/>
        </p:nvPicPr>
        <p:blipFill>
          <a:blip r:embed="rId3"/>
          <a:stretch>
            <a:fillRect/>
          </a:stretch>
        </p:blipFill>
        <p:spPr>
          <a:xfrm>
            <a:off x="2268765" y="630054"/>
            <a:ext cx="4748037" cy="6227945"/>
          </a:xfrm>
          <a:prstGeom prst="rect">
            <a:avLst/>
          </a:prstGeom>
        </p:spPr>
      </p:pic>
      <p:cxnSp>
        <p:nvCxnSpPr>
          <p:cNvPr id="7" name="Straight Connector 6"/>
          <p:cNvCxnSpPr/>
          <p:nvPr/>
        </p:nvCxnSpPr>
        <p:spPr>
          <a:xfrm>
            <a:off x="2914265" y="905704"/>
            <a:ext cx="3820051" cy="0"/>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699160"/>
      </p:ext>
    </p:extLst>
  </p:cSld>
  <p:clrMapOvr>
    <a:masterClrMapping/>
  </p:clrMapOvr>
  <mc:AlternateContent xmlns:mc="http://schemas.openxmlformats.org/markup-compatibility/2006" xmlns:p14="http://schemas.microsoft.com/office/powerpoint/2010/main">
    <mc:Choice Requires="p14">
      <p:transition spd="slow" p14:dur="2000" advTm="77111"/>
    </mc:Choice>
    <mc:Fallback xmlns="">
      <p:transition xmlns:p14="http://schemas.microsoft.com/office/powerpoint/2010/main" spd="slow" advTm="77111"/>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19787" cy="6858000"/>
          </a:xfrm>
          <a:prstGeom prst="rect">
            <a:avLst/>
          </a:prstGeom>
        </p:spPr>
      </p:pic>
    </p:spTree>
    <p:extLst>
      <p:ext uri="{BB962C8B-B14F-4D97-AF65-F5344CB8AC3E}">
        <p14:creationId xmlns:p14="http://schemas.microsoft.com/office/powerpoint/2010/main" val="1991075766"/>
      </p:ext>
    </p:extLst>
  </p:cSld>
  <p:clrMapOvr>
    <a:masterClrMapping/>
  </p:clrMapOvr>
  <mc:AlternateContent xmlns:mc="http://schemas.openxmlformats.org/markup-compatibility/2006" xmlns:p14="http://schemas.microsoft.com/office/powerpoint/2010/main">
    <mc:Choice Requires="p14">
      <p:transition spd="slow" p14:dur="2000" advTm="127910"/>
    </mc:Choice>
    <mc:Fallback xmlns="">
      <p:transition xmlns:p14="http://schemas.microsoft.com/office/powerpoint/2010/main" spd="slow" advTm="12791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Completed Milestones</a:t>
            </a:r>
            <a:endParaRPr lang="en-US" dirty="0"/>
          </a:p>
        </p:txBody>
      </p:sp>
      <p:sp>
        <p:nvSpPr>
          <p:cNvPr id="3" name="Content Placeholder 2"/>
          <p:cNvSpPr>
            <a:spLocks noGrp="1"/>
          </p:cNvSpPr>
          <p:nvPr>
            <p:ph idx="1"/>
          </p:nvPr>
        </p:nvSpPr>
        <p:spPr/>
        <p:txBody>
          <a:bodyPr>
            <a:normAutofit fontScale="77500" lnSpcReduction="20000"/>
          </a:bodyPr>
          <a:lstStyle/>
          <a:p>
            <a:r>
              <a:rPr lang="en-US" sz="2800" dirty="0"/>
              <a:t>I</a:t>
            </a:r>
            <a:r>
              <a:rPr lang="en-US" sz="2800" dirty="0" smtClean="0"/>
              <a:t>ntegration </a:t>
            </a:r>
            <a:r>
              <a:rPr lang="en-US" sz="2800" dirty="0"/>
              <a:t>of </a:t>
            </a:r>
            <a:r>
              <a:rPr lang="en-US" sz="2800" dirty="0" smtClean="0"/>
              <a:t>Pro</a:t>
            </a:r>
            <a:r>
              <a:rPr lang="en-US" sz="2800" dirty="0"/>
              <a:t>-Oceanus Mini-Pro with the Teledyne Webb Slocum </a:t>
            </a:r>
            <a:r>
              <a:rPr lang="en-US" sz="2800" dirty="0" smtClean="0"/>
              <a:t>Glider</a:t>
            </a:r>
          </a:p>
          <a:p>
            <a:pPr marL="0" indent="0">
              <a:buNone/>
            </a:pPr>
            <a:endParaRPr lang="en-US" sz="2800" dirty="0" smtClean="0"/>
          </a:p>
          <a:p>
            <a:r>
              <a:rPr lang="en-US" sz="2800" dirty="0" smtClean="0"/>
              <a:t> </a:t>
            </a:r>
            <a:r>
              <a:rPr lang="en-US" sz="2800" dirty="0"/>
              <a:t>C</a:t>
            </a:r>
            <a:r>
              <a:rPr lang="en-US" sz="2800" dirty="0" smtClean="0"/>
              <a:t>ollection </a:t>
            </a:r>
            <a:r>
              <a:rPr lang="en-US" sz="2800" dirty="0"/>
              <a:t>of </a:t>
            </a:r>
            <a:r>
              <a:rPr lang="en-US" sz="2800" dirty="0" smtClean="0"/>
              <a:t>first </a:t>
            </a:r>
            <a:r>
              <a:rPr lang="en-US" sz="2800" dirty="0"/>
              <a:t>ever glider-based profiles of </a:t>
            </a:r>
            <a:r>
              <a:rPr lang="en-US" sz="2800" dirty="0" smtClean="0"/>
              <a:t>pCO</a:t>
            </a:r>
            <a:r>
              <a:rPr lang="en-US" sz="2800" baseline="-25000" dirty="0" smtClean="0"/>
              <a:t>2</a:t>
            </a:r>
          </a:p>
          <a:p>
            <a:endParaRPr lang="en-US" sz="2800" dirty="0" smtClean="0"/>
          </a:p>
          <a:p>
            <a:r>
              <a:rPr lang="en-US" sz="2800" dirty="0"/>
              <a:t>D</a:t>
            </a:r>
            <a:r>
              <a:rPr lang="en-US" sz="2800" dirty="0" smtClean="0"/>
              <a:t>evelopment </a:t>
            </a:r>
            <a:r>
              <a:rPr lang="en-US" sz="2800" dirty="0"/>
              <a:t>of glider hover </a:t>
            </a:r>
            <a:r>
              <a:rPr lang="en-US" sz="2800" dirty="0" smtClean="0"/>
              <a:t>missions</a:t>
            </a:r>
          </a:p>
          <a:p>
            <a:pPr marL="0" indent="0">
              <a:buNone/>
            </a:pPr>
            <a:endParaRPr lang="en-US" sz="2800" dirty="0" smtClean="0"/>
          </a:p>
          <a:p>
            <a:r>
              <a:rPr lang="en-US" sz="2800" dirty="0" smtClean="0"/>
              <a:t>Additional </a:t>
            </a:r>
            <a:r>
              <a:rPr lang="en-US" sz="2800" dirty="0"/>
              <a:t>modifications and improvements to the pCO</a:t>
            </a:r>
            <a:r>
              <a:rPr lang="en-US" sz="2800" baseline="-25000" dirty="0"/>
              <a:t>2</a:t>
            </a:r>
            <a:r>
              <a:rPr lang="en-US" sz="2800" dirty="0"/>
              <a:t> </a:t>
            </a:r>
            <a:r>
              <a:rPr lang="en-US" sz="2800" dirty="0" smtClean="0"/>
              <a:t>sensor</a:t>
            </a:r>
            <a:endParaRPr lang="en-US" sz="2800" dirty="0"/>
          </a:p>
          <a:p>
            <a:endParaRPr lang="en-US" sz="2800" dirty="0"/>
          </a:p>
        </p:txBody>
      </p:sp>
    </p:spTree>
    <p:extLst>
      <p:ext uri="{BB962C8B-B14F-4D97-AF65-F5344CB8AC3E}">
        <p14:creationId xmlns:p14="http://schemas.microsoft.com/office/powerpoint/2010/main" val="1932179460"/>
      </p:ext>
    </p:extLst>
  </p:cSld>
  <p:clrMapOvr>
    <a:masterClrMapping/>
  </p:clrMapOvr>
  <mc:AlternateContent xmlns:mc="http://schemas.openxmlformats.org/markup-compatibility/2006" xmlns:p14="http://schemas.microsoft.com/office/powerpoint/2010/main">
    <mc:Choice Requires="p14">
      <p:transition spd="slow" p14:dur="2000" advTm="61962"/>
    </mc:Choice>
    <mc:Fallback xmlns="">
      <p:transition xmlns:p14="http://schemas.microsoft.com/office/powerpoint/2010/main" spd="slow" advTm="61962"/>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Milestones</a:t>
            </a:r>
            <a:endParaRPr lang="en-US" dirty="0"/>
          </a:p>
        </p:txBody>
      </p:sp>
      <p:sp>
        <p:nvSpPr>
          <p:cNvPr id="3" name="Content Placeholder 2"/>
          <p:cNvSpPr>
            <a:spLocks noGrp="1"/>
          </p:cNvSpPr>
          <p:nvPr>
            <p:ph idx="1"/>
          </p:nvPr>
        </p:nvSpPr>
        <p:spPr/>
        <p:txBody>
          <a:bodyPr/>
          <a:lstStyle/>
          <a:p>
            <a:r>
              <a:rPr lang="en-US" dirty="0" smtClean="0"/>
              <a:t>Additional improvements of sensor</a:t>
            </a:r>
          </a:p>
          <a:p>
            <a:pPr marL="742950" lvl="2" indent="-342900"/>
            <a:r>
              <a:rPr lang="en-US" dirty="0"/>
              <a:t>Membrane stability despite large/quick temperature and pressure </a:t>
            </a:r>
            <a:r>
              <a:rPr lang="en-US" dirty="0" smtClean="0"/>
              <a:t>changes</a:t>
            </a:r>
            <a:endParaRPr lang="en-US" dirty="0"/>
          </a:p>
          <a:p>
            <a:r>
              <a:rPr lang="en-US" dirty="0" smtClean="0"/>
              <a:t>Final Seward Sea Trials</a:t>
            </a:r>
            <a:endParaRPr lang="en-US" dirty="0"/>
          </a:p>
          <a:p>
            <a:pPr marL="742950" lvl="2" indent="-342900"/>
            <a:r>
              <a:rPr lang="en-US" dirty="0" smtClean="0"/>
              <a:t>Further refinement of hover missions</a:t>
            </a:r>
          </a:p>
          <a:p>
            <a:pPr marL="742950" lvl="2" indent="-342900"/>
            <a:r>
              <a:rPr lang="en-US" dirty="0"/>
              <a:t>adjust the hovering controls and duration to the equilibration time of the sensor </a:t>
            </a:r>
            <a:endParaRPr lang="en-US" dirty="0" smtClean="0"/>
          </a:p>
          <a:p>
            <a:pPr marL="742950" lvl="2" indent="-342900"/>
            <a:r>
              <a:rPr lang="en-US" dirty="0" smtClean="0"/>
              <a:t>Proof of concept during multi-day long glider mission </a:t>
            </a:r>
          </a:p>
          <a:p>
            <a:pPr marL="742950" lvl="2" indent="-342900"/>
            <a:endParaRPr lang="en-US" dirty="0"/>
          </a:p>
          <a:p>
            <a:pPr marL="0" indent="0">
              <a:buNone/>
            </a:pPr>
            <a:endParaRPr lang="en-US" dirty="0"/>
          </a:p>
          <a:p>
            <a:endParaRPr lang="en-US" dirty="0" smtClean="0"/>
          </a:p>
        </p:txBody>
      </p:sp>
    </p:spTree>
    <p:extLst>
      <p:ext uri="{BB962C8B-B14F-4D97-AF65-F5344CB8AC3E}">
        <p14:creationId xmlns:p14="http://schemas.microsoft.com/office/powerpoint/2010/main" val="1518770256"/>
      </p:ext>
    </p:extLst>
  </p:cSld>
  <p:clrMapOvr>
    <a:masterClrMapping/>
  </p:clrMapOvr>
  <mc:AlternateContent xmlns:mc="http://schemas.openxmlformats.org/markup-compatibility/2006" xmlns:p14="http://schemas.microsoft.com/office/powerpoint/2010/main">
    <mc:Choice Requires="p14">
      <p:transition spd="slow" p14:dur="2000" advTm="49563"/>
    </mc:Choice>
    <mc:Fallback xmlns="">
      <p:transition xmlns:p14="http://schemas.microsoft.com/office/powerpoint/2010/main" spd="slow" advTm="49563"/>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I-log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536" y="2858240"/>
            <a:ext cx="2222593" cy="2499184"/>
          </a:xfrm>
          <a:prstGeom prst="rect">
            <a:avLst/>
          </a:prstGeom>
        </p:spPr>
      </p:pic>
      <p:pic>
        <p:nvPicPr>
          <p:cNvPr id="5" name="Picture 4" descr="BOEM-logo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06" y="3192458"/>
            <a:ext cx="4310774" cy="2164966"/>
          </a:xfrm>
          <a:prstGeom prst="rect">
            <a:avLst/>
          </a:prstGeom>
        </p:spPr>
      </p:pic>
      <p:sp>
        <p:nvSpPr>
          <p:cNvPr id="6" name="TextBox 5"/>
          <p:cNvSpPr txBox="1"/>
          <p:nvPr/>
        </p:nvSpPr>
        <p:spPr>
          <a:xfrm>
            <a:off x="2537307" y="1247641"/>
            <a:ext cx="3760314" cy="769441"/>
          </a:xfrm>
          <a:prstGeom prst="rect">
            <a:avLst/>
          </a:prstGeom>
          <a:noFill/>
        </p:spPr>
        <p:txBody>
          <a:bodyPr wrap="none" rtlCol="0">
            <a:spAutoFit/>
          </a:bodyPr>
          <a:lstStyle/>
          <a:p>
            <a:r>
              <a:rPr lang="en-US" sz="4400" dirty="0" smtClean="0"/>
              <a:t>Many thanks to</a:t>
            </a:r>
            <a:endParaRPr lang="en-US" sz="4400" dirty="0"/>
          </a:p>
        </p:txBody>
      </p:sp>
    </p:spTree>
    <p:extLst>
      <p:ext uri="{BB962C8B-B14F-4D97-AF65-F5344CB8AC3E}">
        <p14:creationId xmlns:p14="http://schemas.microsoft.com/office/powerpoint/2010/main" val="4043811551"/>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xmlns:p14="http://schemas.microsoft.com/office/powerpoint/2010/main" spd="slow" advTm="11741"/>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5639" y="1273248"/>
            <a:ext cx="9959364" cy="4439251"/>
          </a:xfrm>
          <a:prstGeom prst="rect">
            <a:avLst/>
          </a:prstGeom>
        </p:spPr>
      </p:pic>
      <p:sp>
        <p:nvSpPr>
          <p:cNvPr id="6" name="TextBox 5"/>
          <p:cNvSpPr txBox="1"/>
          <p:nvPr/>
        </p:nvSpPr>
        <p:spPr>
          <a:xfrm>
            <a:off x="170799" y="304541"/>
            <a:ext cx="8214771" cy="1446550"/>
          </a:xfrm>
          <a:prstGeom prst="rect">
            <a:avLst/>
          </a:prstGeom>
          <a:noFill/>
        </p:spPr>
        <p:txBody>
          <a:bodyPr wrap="square" rtlCol="0">
            <a:spAutoFit/>
          </a:bodyPr>
          <a:lstStyle/>
          <a:p>
            <a:pPr algn="ctr"/>
            <a:r>
              <a:rPr lang="en-US" sz="4400" dirty="0" smtClean="0"/>
              <a:t>Ship Tracks of Surface </a:t>
            </a:r>
            <a:r>
              <a:rPr lang="en-US" sz="4400" dirty="0"/>
              <a:t>U</a:t>
            </a:r>
            <a:r>
              <a:rPr lang="en-US" sz="4400" dirty="0" smtClean="0"/>
              <a:t>nderway pCO</a:t>
            </a:r>
            <a:r>
              <a:rPr lang="en-US" sz="4400" baseline="-25000" dirty="0" smtClean="0"/>
              <a:t>2</a:t>
            </a:r>
            <a:endParaRPr lang="en-US" sz="4400" dirty="0"/>
          </a:p>
        </p:txBody>
      </p:sp>
      <p:sp>
        <p:nvSpPr>
          <p:cNvPr id="7" name="TextBox 6"/>
          <p:cNvSpPr txBox="1"/>
          <p:nvPr/>
        </p:nvSpPr>
        <p:spPr>
          <a:xfrm>
            <a:off x="6746861" y="6494692"/>
            <a:ext cx="2215721" cy="369332"/>
          </a:xfrm>
          <a:prstGeom prst="rect">
            <a:avLst/>
          </a:prstGeom>
          <a:noFill/>
        </p:spPr>
        <p:txBody>
          <a:bodyPr wrap="none" rtlCol="0">
            <a:spAutoFit/>
          </a:bodyPr>
          <a:lstStyle/>
          <a:p>
            <a:r>
              <a:rPr lang="en-US" dirty="0" smtClean="0"/>
              <a:t>Takahashi et al., 2009</a:t>
            </a:r>
            <a:endParaRPr lang="en-US" dirty="0"/>
          </a:p>
        </p:txBody>
      </p:sp>
      <p:pic>
        <p:nvPicPr>
          <p:cNvPr id="2" name="Picture 1"/>
          <p:cNvPicPr>
            <a:picLocks noChangeAspect="1"/>
          </p:cNvPicPr>
          <p:nvPr/>
        </p:nvPicPr>
        <p:blipFill>
          <a:blip r:embed="rId4"/>
          <a:stretch>
            <a:fillRect/>
          </a:stretch>
        </p:blipFill>
        <p:spPr>
          <a:xfrm>
            <a:off x="78764" y="304541"/>
            <a:ext cx="9144000" cy="5630036"/>
          </a:xfrm>
          <a:prstGeom prst="rect">
            <a:avLst/>
          </a:prstGeom>
        </p:spPr>
      </p:pic>
    </p:spTree>
    <p:extLst>
      <p:ext uri="{BB962C8B-B14F-4D97-AF65-F5344CB8AC3E}">
        <p14:creationId xmlns:p14="http://schemas.microsoft.com/office/powerpoint/2010/main" val="1314644724"/>
      </p:ext>
    </p:extLst>
  </p:cSld>
  <p:clrMapOvr>
    <a:masterClrMapping/>
  </p:clrMapOvr>
  <mc:AlternateContent xmlns:mc="http://schemas.openxmlformats.org/markup-compatibility/2006" xmlns:p14="http://schemas.microsoft.com/office/powerpoint/2010/main">
    <mc:Choice Requires="p14">
      <p:transition spd="slow" p14:dur="2000" advTm="71872"/>
    </mc:Choice>
    <mc:Fallback xmlns="">
      <p:transition xmlns:p14="http://schemas.microsoft.com/office/powerpoint/2010/main" spd="slow" advTm="718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8783" y="245876"/>
            <a:ext cx="6057568" cy="1446550"/>
          </a:xfrm>
          <a:prstGeom prst="rect">
            <a:avLst/>
          </a:prstGeom>
          <a:noFill/>
        </p:spPr>
        <p:txBody>
          <a:bodyPr wrap="none" rtlCol="0">
            <a:spAutoFit/>
          </a:bodyPr>
          <a:lstStyle/>
          <a:p>
            <a:pPr algn="ctr"/>
            <a:r>
              <a:rPr lang="en-US" sz="4400" dirty="0" smtClean="0"/>
              <a:t>Importance of Subsurface </a:t>
            </a:r>
          </a:p>
          <a:p>
            <a:pPr algn="ctr"/>
            <a:r>
              <a:rPr lang="en-US" sz="4400" dirty="0" smtClean="0"/>
              <a:t>pCO</a:t>
            </a:r>
            <a:r>
              <a:rPr lang="en-US" sz="4400" baseline="-25000" dirty="0" smtClean="0"/>
              <a:t>2</a:t>
            </a:r>
            <a:r>
              <a:rPr lang="en-US" sz="4400" dirty="0" smtClean="0"/>
              <a:t> Measurements</a:t>
            </a:r>
          </a:p>
        </p:txBody>
      </p:sp>
      <p:grpSp>
        <p:nvGrpSpPr>
          <p:cNvPr id="17" name="Group 16"/>
          <p:cNvGrpSpPr/>
          <p:nvPr/>
        </p:nvGrpSpPr>
        <p:grpSpPr>
          <a:xfrm>
            <a:off x="0" y="2553116"/>
            <a:ext cx="7518396" cy="3666091"/>
            <a:chOff x="-165630" y="2553116"/>
            <a:chExt cx="7518396" cy="3666091"/>
          </a:xfrm>
        </p:grpSpPr>
        <p:pic>
          <p:nvPicPr>
            <p:cNvPr id="11" name="Picture 10" descr="comic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30" y="2553116"/>
              <a:ext cx="7518396" cy="3666091"/>
            </a:xfrm>
            <a:prstGeom prst="rect">
              <a:avLst/>
            </a:prstGeom>
          </p:spPr>
        </p:pic>
        <p:cxnSp>
          <p:nvCxnSpPr>
            <p:cNvPr id="12" name="Straight Arrow Connector 11"/>
            <p:cNvCxnSpPr/>
            <p:nvPr/>
          </p:nvCxnSpPr>
          <p:spPr>
            <a:xfrm flipV="1">
              <a:off x="3352138" y="2553116"/>
              <a:ext cx="0" cy="1016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352138" y="3823116"/>
              <a:ext cx="0" cy="1117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352138" y="4423479"/>
              <a:ext cx="3371273" cy="184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8" name="Content Placeholder 3" descr="2013GL057593_fig1.eps"/>
          <p:cNvPicPr>
            <a:picLocks noGrp="1" noChangeAspect="1"/>
          </p:cNvPicPr>
          <p:nvPr>
            <p:ph idx="1"/>
          </p:nvPr>
        </p:nvPicPr>
        <p:blipFill rotWithShape="1">
          <a:blip r:embed="rId4">
            <a:extLst>
              <a:ext uri="{28A0092B-C50C-407E-A947-70E740481C1C}">
                <a14:useLocalDpi xmlns:a14="http://schemas.microsoft.com/office/drawing/2010/main" val="0"/>
              </a:ext>
            </a:extLst>
          </a:blip>
          <a:srcRect l="64214" t="1801" b="53477"/>
          <a:stretch/>
        </p:blipFill>
        <p:spPr>
          <a:xfrm>
            <a:off x="6785524" y="1543732"/>
            <a:ext cx="2291176" cy="1633540"/>
          </a:xfrm>
        </p:spPr>
      </p:pic>
      <p:sp>
        <p:nvSpPr>
          <p:cNvPr id="20" name="TextBox 19"/>
          <p:cNvSpPr txBox="1"/>
          <p:nvPr/>
        </p:nvSpPr>
        <p:spPr>
          <a:xfrm>
            <a:off x="6928279" y="6507453"/>
            <a:ext cx="1789898" cy="369332"/>
          </a:xfrm>
          <a:prstGeom prst="rect">
            <a:avLst/>
          </a:prstGeom>
          <a:noFill/>
        </p:spPr>
        <p:txBody>
          <a:bodyPr wrap="none" rtlCol="0">
            <a:spAutoFit/>
          </a:bodyPr>
          <a:lstStyle/>
          <a:p>
            <a:r>
              <a:rPr lang="en-US" dirty="0" smtClean="0"/>
              <a:t>Hauri et al., 2013</a:t>
            </a:r>
            <a:endParaRPr lang="en-US" dirty="0"/>
          </a:p>
        </p:txBody>
      </p:sp>
      <p:sp>
        <p:nvSpPr>
          <p:cNvPr id="2" name="Rectangle 1"/>
          <p:cNvSpPr/>
          <p:nvPr/>
        </p:nvSpPr>
        <p:spPr>
          <a:xfrm>
            <a:off x="6785524" y="3002605"/>
            <a:ext cx="1932653" cy="174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Content Placeholder 3" descr="2013GL057593_fig1.eps"/>
          <p:cNvPicPr>
            <a:picLocks noChangeAspect="1"/>
          </p:cNvPicPr>
          <p:nvPr/>
        </p:nvPicPr>
        <p:blipFill rotWithShape="1">
          <a:blip r:embed="rId4">
            <a:extLst>
              <a:ext uri="{28A0092B-C50C-407E-A947-70E740481C1C}">
                <a14:useLocalDpi xmlns:a14="http://schemas.microsoft.com/office/drawing/2010/main" val="0"/>
              </a:ext>
            </a:extLst>
          </a:blip>
          <a:srcRect l="18652" t="86489" r="49595" b="-2652"/>
          <a:stretch/>
        </p:blipFill>
        <p:spPr>
          <a:xfrm>
            <a:off x="6639773" y="3002605"/>
            <a:ext cx="2224035" cy="645844"/>
          </a:xfrm>
          <a:prstGeom prst="rect">
            <a:avLst/>
          </a:prstGeom>
        </p:spPr>
      </p:pic>
    </p:spTree>
    <p:extLst>
      <p:ext uri="{BB962C8B-B14F-4D97-AF65-F5344CB8AC3E}">
        <p14:creationId xmlns:p14="http://schemas.microsoft.com/office/powerpoint/2010/main" val="4287640131"/>
      </p:ext>
    </p:extLst>
  </p:cSld>
  <p:clrMapOvr>
    <a:masterClrMapping/>
  </p:clrMapOvr>
  <mc:AlternateContent xmlns:mc="http://schemas.openxmlformats.org/markup-compatibility/2006" xmlns:p14="http://schemas.microsoft.com/office/powerpoint/2010/main">
    <mc:Choice Requires="p14">
      <p:transition spd="slow" p14:dur="2000" advTm="96893"/>
    </mc:Choice>
    <mc:Fallback xmlns="">
      <p:transition xmlns:p14="http://schemas.microsoft.com/office/powerpoint/2010/main" spd="slow" advTm="96893"/>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3257" y="446590"/>
            <a:ext cx="4799398" cy="6411409"/>
          </a:xfrm>
          <a:prstGeom prst="rect">
            <a:avLst/>
          </a:prstGeom>
        </p:spPr>
      </p:pic>
      <p:sp>
        <p:nvSpPr>
          <p:cNvPr id="14" name="TextBox 13"/>
          <p:cNvSpPr txBox="1"/>
          <p:nvPr/>
        </p:nvSpPr>
        <p:spPr>
          <a:xfrm>
            <a:off x="-665201" y="81970"/>
            <a:ext cx="9205409" cy="1446550"/>
          </a:xfrm>
          <a:prstGeom prst="rect">
            <a:avLst/>
          </a:prstGeom>
          <a:noFill/>
        </p:spPr>
        <p:txBody>
          <a:bodyPr wrap="square" rtlCol="0">
            <a:spAutoFit/>
          </a:bodyPr>
          <a:lstStyle/>
          <a:p>
            <a:pPr algn="ctr"/>
            <a:r>
              <a:rPr lang="en-US" sz="4400" dirty="0" smtClean="0"/>
              <a:t>TWR Slocum </a:t>
            </a:r>
            <a:r>
              <a:rPr lang="en-US" sz="4400" dirty="0" smtClean="0"/>
              <a:t>Autonomous Underwater Glider</a:t>
            </a:r>
            <a:endParaRPr lang="en-US" sz="4400" dirty="0"/>
          </a:p>
        </p:txBody>
      </p:sp>
      <p:pic>
        <p:nvPicPr>
          <p:cNvPr id="5" name="Picture 4" descr="P52302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5452"/>
            <a:ext cx="4285443" cy="3061413"/>
          </a:xfrm>
          <a:prstGeom prst="rect">
            <a:avLst/>
          </a:prstGeom>
        </p:spPr>
      </p:pic>
      <p:pic>
        <p:nvPicPr>
          <p:cNvPr id="6" name="Picture 5" descr="g191_20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 y="0"/>
            <a:ext cx="9001125" cy="6858000"/>
          </a:xfrm>
          <a:prstGeom prst="rect">
            <a:avLst/>
          </a:prstGeom>
        </p:spPr>
      </p:pic>
    </p:spTree>
    <p:extLst>
      <p:ext uri="{BB962C8B-B14F-4D97-AF65-F5344CB8AC3E}">
        <p14:creationId xmlns:p14="http://schemas.microsoft.com/office/powerpoint/2010/main" val="1211911977"/>
      </p:ext>
    </p:extLst>
  </p:cSld>
  <p:clrMapOvr>
    <a:masterClrMapping/>
  </p:clrMapOvr>
  <mc:AlternateContent xmlns:mc="http://schemas.openxmlformats.org/markup-compatibility/2006" xmlns:p14="http://schemas.microsoft.com/office/powerpoint/2010/main">
    <mc:Choice Requires="p14">
      <p:transition spd="slow" p14:dur="2000" advTm="42427"/>
    </mc:Choice>
    <mc:Fallback xmlns="">
      <p:transition xmlns:p14="http://schemas.microsoft.com/office/powerpoint/2010/main" spd="slow" advTm="424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764" y="26049"/>
            <a:ext cx="8727236" cy="769441"/>
          </a:xfrm>
          <a:prstGeom prst="rect">
            <a:avLst/>
          </a:prstGeom>
          <a:noFill/>
        </p:spPr>
        <p:txBody>
          <a:bodyPr wrap="square" rtlCol="0">
            <a:spAutoFit/>
          </a:bodyPr>
          <a:lstStyle/>
          <a:p>
            <a:pPr algn="ctr"/>
            <a:r>
              <a:rPr lang="en-US" sz="4400" dirty="0" smtClean="0"/>
              <a:t>pCO</a:t>
            </a:r>
            <a:r>
              <a:rPr lang="en-US" sz="4400" baseline="-25000" dirty="0" smtClean="0"/>
              <a:t>2</a:t>
            </a:r>
            <a:r>
              <a:rPr lang="en-US" sz="4400" dirty="0" smtClean="0"/>
              <a:t> Sensor </a:t>
            </a:r>
            <a:r>
              <a:rPr lang="en-US" sz="4400" dirty="0"/>
              <a:t>R</a:t>
            </a:r>
            <a:r>
              <a:rPr lang="en-US" sz="4400" dirty="0" smtClean="0"/>
              <a:t>equirements</a:t>
            </a:r>
            <a:endParaRPr lang="en-US" sz="4400" dirty="0"/>
          </a:p>
        </p:txBody>
      </p:sp>
      <p:sp>
        <p:nvSpPr>
          <p:cNvPr id="6" name="TextBox 5"/>
          <p:cNvSpPr txBox="1"/>
          <p:nvPr/>
        </p:nvSpPr>
        <p:spPr>
          <a:xfrm>
            <a:off x="2533369" y="783722"/>
            <a:ext cx="3672800" cy="2677656"/>
          </a:xfrm>
          <a:prstGeom prst="rect">
            <a:avLst/>
          </a:prstGeom>
          <a:noFill/>
        </p:spPr>
        <p:txBody>
          <a:bodyPr wrap="none" rtlCol="0">
            <a:spAutoFit/>
          </a:bodyPr>
          <a:lstStyle/>
          <a:p>
            <a:pPr marL="285750" indent="-285750">
              <a:buFont typeface="Arial"/>
              <a:buChar char="•"/>
            </a:pPr>
            <a:r>
              <a:rPr lang="en-US" sz="2800" dirty="0" smtClean="0"/>
              <a:t>Fast response </a:t>
            </a:r>
            <a:r>
              <a:rPr lang="en-US" sz="2800" dirty="0" smtClean="0"/>
              <a:t>time </a:t>
            </a:r>
            <a:endParaRPr lang="en-US" sz="2800" dirty="0" smtClean="0"/>
          </a:p>
          <a:p>
            <a:pPr marL="285750" indent="-285750">
              <a:buFont typeface="Arial"/>
              <a:buChar char="•"/>
            </a:pPr>
            <a:r>
              <a:rPr lang="en-US" sz="2800" dirty="0" smtClean="0"/>
              <a:t>Lightweight</a:t>
            </a:r>
          </a:p>
          <a:p>
            <a:pPr marL="285750" indent="-285750">
              <a:buFont typeface="Arial"/>
              <a:buChar char="•"/>
            </a:pPr>
            <a:r>
              <a:rPr lang="en-US" sz="2800" dirty="0" smtClean="0"/>
              <a:t>Compact</a:t>
            </a:r>
          </a:p>
          <a:p>
            <a:pPr marL="285750" indent="-285750">
              <a:buFont typeface="Arial"/>
              <a:buChar char="•"/>
            </a:pPr>
            <a:r>
              <a:rPr lang="en-US" sz="2800" dirty="0" smtClean="0"/>
              <a:t>Low </a:t>
            </a:r>
            <a:r>
              <a:rPr lang="en-US" sz="2800" dirty="0" smtClean="0"/>
              <a:t>power</a:t>
            </a:r>
          </a:p>
          <a:p>
            <a:pPr marL="285750" indent="-285750">
              <a:buFont typeface="Arial"/>
              <a:buChar char="•"/>
            </a:pPr>
            <a:r>
              <a:rPr lang="en-US" sz="2800" dirty="0" smtClean="0"/>
              <a:t>Rapid Data Output</a:t>
            </a:r>
            <a:endParaRPr lang="en-US" sz="2800" dirty="0" smtClean="0"/>
          </a:p>
          <a:p>
            <a:pPr marL="285750" indent="-285750">
              <a:buFont typeface="Arial"/>
              <a:buChar char="•"/>
            </a:pPr>
            <a:endParaRPr lang="en-US" sz="2800" dirty="0"/>
          </a:p>
        </p:txBody>
      </p:sp>
      <p:pic>
        <p:nvPicPr>
          <p:cNvPr id="7" name="Picture 6"/>
          <p:cNvPicPr>
            <a:picLocks noChangeAspect="1"/>
          </p:cNvPicPr>
          <p:nvPr/>
        </p:nvPicPr>
        <p:blipFill>
          <a:blip r:embed="rId3"/>
          <a:stretch>
            <a:fillRect/>
          </a:stretch>
        </p:blipFill>
        <p:spPr>
          <a:xfrm>
            <a:off x="0" y="3201660"/>
            <a:ext cx="9144000" cy="3650982"/>
          </a:xfrm>
          <a:prstGeom prst="rect">
            <a:avLst/>
          </a:prstGeom>
        </p:spPr>
      </p:pic>
    </p:spTree>
    <p:extLst>
      <p:ext uri="{BB962C8B-B14F-4D97-AF65-F5344CB8AC3E}">
        <p14:creationId xmlns:p14="http://schemas.microsoft.com/office/powerpoint/2010/main" val="2914212619"/>
      </p:ext>
    </p:extLst>
  </p:cSld>
  <p:clrMapOvr>
    <a:masterClrMapping/>
  </p:clrMapOvr>
  <mc:AlternateContent xmlns:mc="http://schemas.openxmlformats.org/markup-compatibility/2006" xmlns:p14="http://schemas.microsoft.com/office/powerpoint/2010/main">
    <mc:Choice Requires="p14">
      <p:transition spd="slow" p14:dur="2000" advTm="51754"/>
    </mc:Choice>
    <mc:Fallback xmlns="">
      <p:transition xmlns:p14="http://schemas.microsoft.com/office/powerpoint/2010/main" spd="slow" advTm="51754"/>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Users:ch:Desktop:Untitled-1.jpg"/>
          <p:cNvPicPr>
            <a:picLocks noChangeAspect="1"/>
          </p:cNvPicPr>
          <p:nvPr/>
        </p:nvPicPr>
        <p:blipFill rotWithShape="1">
          <a:blip r:embed="rId3">
            <a:extLst>
              <a:ext uri="{28A0092B-C50C-407E-A947-70E740481C1C}">
                <a14:useLocalDpi xmlns:a14="http://schemas.microsoft.com/office/drawing/2010/main" val="0"/>
              </a:ext>
            </a:extLst>
          </a:blip>
          <a:srcRect t="10317" r="-186" b="39683"/>
          <a:stretch/>
        </p:blipFill>
        <p:spPr bwMode="auto">
          <a:xfrm>
            <a:off x="282220" y="4145839"/>
            <a:ext cx="8618207" cy="2011345"/>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16764" y="26049"/>
            <a:ext cx="8727236" cy="1446550"/>
          </a:xfrm>
          <a:prstGeom prst="rect">
            <a:avLst/>
          </a:prstGeom>
          <a:noFill/>
        </p:spPr>
        <p:txBody>
          <a:bodyPr wrap="square" rtlCol="0">
            <a:spAutoFit/>
          </a:bodyPr>
          <a:lstStyle/>
          <a:p>
            <a:pPr algn="ctr"/>
            <a:r>
              <a:rPr lang="en-US" sz="4400" dirty="0" smtClean="0"/>
              <a:t>First Prototype: </a:t>
            </a:r>
          </a:p>
          <a:p>
            <a:pPr algn="ctr"/>
            <a:r>
              <a:rPr lang="en-US" sz="4400" dirty="0" smtClean="0"/>
              <a:t>Hollow Fiber Membrane</a:t>
            </a:r>
            <a:endParaRPr lang="en-US" sz="4400" dirty="0"/>
          </a:p>
        </p:txBody>
      </p:sp>
      <p:sp>
        <p:nvSpPr>
          <p:cNvPr id="6" name="TextBox 5"/>
          <p:cNvSpPr txBox="1"/>
          <p:nvPr/>
        </p:nvSpPr>
        <p:spPr>
          <a:xfrm>
            <a:off x="134543" y="2760844"/>
            <a:ext cx="9009459" cy="954107"/>
          </a:xfrm>
          <a:prstGeom prst="rect">
            <a:avLst/>
          </a:prstGeom>
          <a:noFill/>
        </p:spPr>
        <p:txBody>
          <a:bodyPr wrap="square" rtlCol="0">
            <a:spAutoFit/>
          </a:bodyPr>
          <a:lstStyle/>
          <a:p>
            <a:r>
              <a:rPr lang="en-US" sz="2800" dirty="0" smtClean="0"/>
              <a:t>Issue: </a:t>
            </a:r>
          </a:p>
          <a:p>
            <a:pPr marL="457200" indent="-457200">
              <a:buFont typeface="Arial"/>
              <a:buChar char="•"/>
            </a:pPr>
            <a:r>
              <a:rPr lang="en-US" sz="2800" dirty="0" smtClean="0"/>
              <a:t>Clogging after about a week -&gt; variable response time</a:t>
            </a:r>
            <a:endParaRPr lang="en-US" sz="2800" dirty="0"/>
          </a:p>
        </p:txBody>
      </p:sp>
      <p:sp>
        <p:nvSpPr>
          <p:cNvPr id="4" name="TextBox 3"/>
          <p:cNvSpPr txBox="1"/>
          <p:nvPr/>
        </p:nvSpPr>
        <p:spPr>
          <a:xfrm>
            <a:off x="162766" y="1524084"/>
            <a:ext cx="8737661" cy="1231106"/>
          </a:xfrm>
          <a:prstGeom prst="rect">
            <a:avLst/>
          </a:prstGeom>
          <a:noFill/>
        </p:spPr>
        <p:txBody>
          <a:bodyPr wrap="square" rtlCol="0">
            <a:spAutoFit/>
          </a:bodyPr>
          <a:lstStyle/>
          <a:p>
            <a:r>
              <a:rPr lang="en-US" sz="2800" dirty="0" smtClean="0"/>
              <a:t>Benefit:</a:t>
            </a:r>
          </a:p>
          <a:p>
            <a:pPr marL="457200" indent="-457200">
              <a:buFont typeface="Arial"/>
              <a:buChar char="•"/>
            </a:pPr>
            <a:r>
              <a:rPr lang="en-US" sz="2800" dirty="0" smtClean="0"/>
              <a:t>Larger </a:t>
            </a:r>
            <a:r>
              <a:rPr lang="en-US" sz="2800" dirty="0"/>
              <a:t>surface area -&gt; faster response time</a:t>
            </a:r>
          </a:p>
          <a:p>
            <a:endParaRPr lang="en-US" dirty="0"/>
          </a:p>
        </p:txBody>
      </p:sp>
    </p:spTree>
    <p:extLst>
      <p:ext uri="{BB962C8B-B14F-4D97-AF65-F5344CB8AC3E}">
        <p14:creationId xmlns:p14="http://schemas.microsoft.com/office/powerpoint/2010/main" val="3555993115"/>
      </p:ext>
    </p:extLst>
  </p:cSld>
  <p:clrMapOvr>
    <a:masterClrMapping/>
  </p:clrMapOvr>
  <mc:AlternateContent xmlns:mc="http://schemas.openxmlformats.org/markup-compatibility/2006" xmlns:p14="http://schemas.microsoft.com/office/powerpoint/2010/main">
    <mc:Choice Requires="p14">
      <p:transition spd="slow" p14:dur="2000" advTm="65986"/>
    </mc:Choice>
    <mc:Fallback xmlns="">
      <p:transition xmlns:p14="http://schemas.microsoft.com/office/powerpoint/2010/main" spd="slow" advTm="65986"/>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521023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 y="-783771"/>
            <a:ext cx="9927772" cy="9927772"/>
          </a:xfrm>
          <a:prstGeom prst="rect">
            <a:avLst/>
          </a:prstGeom>
        </p:spPr>
      </p:pic>
    </p:spTree>
    <p:extLst>
      <p:ext uri="{BB962C8B-B14F-4D97-AF65-F5344CB8AC3E}">
        <p14:creationId xmlns:p14="http://schemas.microsoft.com/office/powerpoint/2010/main" val="2006122454"/>
      </p:ext>
    </p:extLst>
  </p:cSld>
  <p:clrMapOvr>
    <a:masterClrMapping/>
  </p:clrMapOvr>
  <mc:AlternateContent xmlns:mc="http://schemas.openxmlformats.org/markup-compatibility/2006" xmlns:p14="http://schemas.microsoft.com/office/powerpoint/2010/main">
    <mc:Choice Requires="p14">
      <p:transition spd="slow" p14:dur="2000" advTm="9240"/>
    </mc:Choice>
    <mc:Fallback xmlns="">
      <p:transition xmlns:p14="http://schemas.microsoft.com/office/powerpoint/2010/main" spd="slow" advTm="924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43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9144000"/>
          </a:xfrm>
          <a:prstGeom prst="rect">
            <a:avLst/>
          </a:prstGeom>
        </p:spPr>
      </p:pic>
    </p:spTree>
    <p:extLst>
      <p:ext uri="{BB962C8B-B14F-4D97-AF65-F5344CB8AC3E}">
        <p14:creationId xmlns:p14="http://schemas.microsoft.com/office/powerpoint/2010/main" val="326564335"/>
      </p:ext>
    </p:extLst>
  </p:cSld>
  <p:clrMapOvr>
    <a:masterClrMapping/>
  </p:clrMapOvr>
  <mc:AlternateContent xmlns:mc="http://schemas.openxmlformats.org/markup-compatibility/2006" xmlns:p14="http://schemas.microsoft.com/office/powerpoint/2010/main">
    <mc:Choice Requires="p14">
      <p:transition spd="slow" p14:dur="2000" advTm="13322"/>
    </mc:Choice>
    <mc:Fallback xmlns="">
      <p:transition xmlns:p14="http://schemas.microsoft.com/office/powerpoint/2010/main" spd="slow" advTm="13322"/>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03.png" descr="unit_167_science_pco2.png"/>
          <p:cNvPicPr preferRelativeResize="0">
            <a:picLocks noChangeAspect="1"/>
          </p:cNvPicPr>
          <p:nvPr/>
        </p:nvPicPr>
        <p:blipFill rotWithShape="1">
          <a:blip r:embed="rId3">
            <a:extLst>
              <a:ext uri="{28A0092B-C50C-407E-A947-70E740481C1C}">
                <a14:useLocalDpi xmlns:a14="http://schemas.microsoft.com/office/drawing/2010/main" val="0"/>
              </a:ext>
            </a:extLst>
          </a:blip>
          <a:srcRect l="8205" t="6595" r="6155" b="50715"/>
          <a:stretch/>
        </p:blipFill>
        <p:spPr bwMode="auto">
          <a:xfrm>
            <a:off x="1095590" y="1643102"/>
            <a:ext cx="7329833" cy="359907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0" y="26049"/>
            <a:ext cx="8727236" cy="1446550"/>
          </a:xfrm>
          <a:prstGeom prst="rect">
            <a:avLst/>
          </a:prstGeom>
          <a:noFill/>
        </p:spPr>
        <p:txBody>
          <a:bodyPr wrap="square" rtlCol="0">
            <a:spAutoFit/>
          </a:bodyPr>
          <a:lstStyle/>
          <a:p>
            <a:pPr algn="ctr"/>
            <a:r>
              <a:rPr lang="en-US" sz="4400" dirty="0" smtClean="0"/>
              <a:t>Success! </a:t>
            </a:r>
          </a:p>
          <a:p>
            <a:pPr algn="ctr"/>
            <a:r>
              <a:rPr lang="en-US" sz="4400" dirty="0" smtClean="0"/>
              <a:t>First autonomous pCO2 profile</a:t>
            </a:r>
            <a:endParaRPr lang="en-US" sz="4400" dirty="0"/>
          </a:p>
        </p:txBody>
      </p:sp>
      <p:sp>
        <p:nvSpPr>
          <p:cNvPr id="8" name="TextBox 7"/>
          <p:cNvSpPr txBox="1"/>
          <p:nvPr/>
        </p:nvSpPr>
        <p:spPr>
          <a:xfrm>
            <a:off x="0" y="5639511"/>
            <a:ext cx="9009459" cy="954107"/>
          </a:xfrm>
          <a:prstGeom prst="rect">
            <a:avLst/>
          </a:prstGeom>
          <a:noFill/>
        </p:spPr>
        <p:txBody>
          <a:bodyPr wrap="square" rtlCol="0">
            <a:spAutoFit/>
          </a:bodyPr>
          <a:lstStyle/>
          <a:p>
            <a:pPr algn="ctr"/>
            <a:r>
              <a:rPr lang="en-US" sz="2800" dirty="0" smtClean="0"/>
              <a:t>But…</a:t>
            </a:r>
          </a:p>
          <a:p>
            <a:pPr algn="ctr"/>
            <a:r>
              <a:rPr lang="en-US" sz="2800" dirty="0" smtClean="0"/>
              <a:t>Hollow fiber module failed on second mission</a:t>
            </a:r>
          </a:p>
        </p:txBody>
      </p:sp>
    </p:spTree>
    <p:extLst>
      <p:ext uri="{BB962C8B-B14F-4D97-AF65-F5344CB8AC3E}">
        <p14:creationId xmlns:p14="http://schemas.microsoft.com/office/powerpoint/2010/main" val="2936930620"/>
      </p:ext>
    </p:extLst>
  </p:cSld>
  <p:clrMapOvr>
    <a:masterClrMapping/>
  </p:clrMapOvr>
  <mc:AlternateContent xmlns:mc="http://schemas.openxmlformats.org/markup-compatibility/2006" xmlns:p14="http://schemas.microsoft.com/office/powerpoint/2010/main">
    <mc:Choice Requires="p14">
      <p:transition spd="slow" p14:dur="2000" advTm="96169"/>
    </mc:Choice>
    <mc:Fallback xmlns="">
      <p:transition xmlns:p14="http://schemas.microsoft.com/office/powerpoint/2010/main" spd="slow" advTm="96169"/>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4578</TotalTime>
  <Words>2008</Words>
  <Application>Microsoft Macintosh PowerPoint</Application>
  <PresentationFormat>On-screen Show (4:3)</PresentationFormat>
  <Paragraphs>125</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Breeze</vt:lpstr>
      <vt:lpstr>Development of an autonomous carbon glider to monitor sea-air CO2 fluxes in the Chukchi Sea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Completed Milestones</vt:lpstr>
      <vt:lpstr>Future Milestones</vt:lpstr>
      <vt:lpstr>PowerPoint Presentation</vt:lpstr>
    </vt:vector>
  </TitlesOfParts>
  <Company>UAF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an autonomous carbon glider to monitor sea-air CO2 fluxes in the Chukchi Sea </dc:title>
  <dc:creator>Claudine Hauri</dc:creator>
  <cp:lastModifiedBy>Hank Statscewich</cp:lastModifiedBy>
  <cp:revision>8</cp:revision>
  <dcterms:created xsi:type="dcterms:W3CDTF">2017-01-23T19:37:02Z</dcterms:created>
  <dcterms:modified xsi:type="dcterms:W3CDTF">2017-01-27T01:10:17Z</dcterms:modified>
</cp:coreProperties>
</file>